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836" t="32281" r="38171" b="21453"/>
          <a:stretch/>
        </p:blipFill>
        <p:spPr>
          <a:xfrm>
            <a:off x="2454" y="-11792"/>
            <a:ext cx="9141545" cy="6869792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300" dirty="0" smtClean="0">
                <a:solidFill>
                  <a:srgbClr val="FFFFFF"/>
                </a:solidFill>
              </a:rPr>
              <a:t>Advanced higher Graphic communication</a:t>
            </a: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DTP Benefits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time</a:t>
            </a:r>
            <a:r>
              <a:rPr lang="en-GB" sz="2400" dirty="0"/>
              <a:t> it takes to design and publish a document (the lead time) is </a:t>
            </a:r>
            <a:r>
              <a:rPr lang="en-GB" sz="2400" b="1" dirty="0"/>
              <a:t>greatly reduced</a:t>
            </a:r>
            <a:r>
              <a:rPr lang="en-GB" sz="2400" dirty="0"/>
              <a:t>. </a:t>
            </a:r>
          </a:p>
        </p:txBody>
      </p:sp>
      <p:pic>
        <p:nvPicPr>
          <p:cNvPr id="9218" name="Picture 2" descr="Image for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269858" cy="41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quantities</a:t>
            </a:r>
            <a:r>
              <a:rPr lang="en-GB" sz="2400" dirty="0"/>
              <a:t> of </a:t>
            </a:r>
            <a:r>
              <a:rPr lang="en-GB" sz="2400" b="1" dirty="0"/>
              <a:t>paper</a:t>
            </a:r>
            <a:r>
              <a:rPr lang="en-GB" sz="2400" dirty="0"/>
              <a:t> and </a:t>
            </a:r>
            <a:r>
              <a:rPr lang="en-GB" sz="2400" b="1" dirty="0"/>
              <a:t>inks</a:t>
            </a:r>
            <a:r>
              <a:rPr lang="en-GB" sz="2400" dirty="0"/>
              <a:t> can be </a:t>
            </a:r>
            <a:r>
              <a:rPr lang="en-GB" sz="2400" b="1" dirty="0"/>
              <a:t>controlled digitally </a:t>
            </a:r>
            <a:r>
              <a:rPr lang="en-GB" sz="2400" dirty="0"/>
              <a:t>to </a:t>
            </a:r>
            <a:r>
              <a:rPr lang="en-GB" sz="2400" b="1" dirty="0"/>
              <a:t>minimise waste</a:t>
            </a:r>
            <a:r>
              <a:rPr lang="en-GB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3" t="25391" r="38926" b="20469"/>
          <a:stretch/>
        </p:blipFill>
        <p:spPr>
          <a:xfrm>
            <a:off x="4094018" y="3429000"/>
            <a:ext cx="50499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Modern printing technology can use paper that is </a:t>
            </a:r>
            <a:r>
              <a:rPr lang="en-GB" sz="2400" b="1" dirty="0"/>
              <a:t>100% re-cycled </a:t>
            </a:r>
            <a:r>
              <a:rPr lang="en-GB" sz="2400" dirty="0"/>
              <a:t>without loss of quality.</a:t>
            </a:r>
          </a:p>
        </p:txBody>
      </p:sp>
      <p:pic>
        <p:nvPicPr>
          <p:cNvPr id="11266" name="Picture 2" descr="Paper recycling process SU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0" y="3015894"/>
            <a:ext cx="5042589" cy="38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Electronic</a:t>
            </a:r>
            <a:r>
              <a:rPr lang="en-GB" sz="2400" dirty="0"/>
              <a:t> newspaper and news feeds / websites </a:t>
            </a:r>
            <a:r>
              <a:rPr lang="en-GB" sz="2400" b="1" dirty="0"/>
              <a:t>further reduce the use of paper.</a:t>
            </a:r>
          </a:p>
        </p:txBody>
      </p:sp>
      <p:pic>
        <p:nvPicPr>
          <p:cNvPr id="12290" name="Picture 2" descr="News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55" y="2564904"/>
            <a:ext cx="4511576" cy="36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Text</a:t>
            </a:r>
            <a:r>
              <a:rPr lang="en-GB" sz="2400" dirty="0"/>
              <a:t> and </a:t>
            </a:r>
            <a:r>
              <a:rPr lang="en-GB" sz="2400" b="1" dirty="0"/>
              <a:t>graphics</a:t>
            </a:r>
            <a:r>
              <a:rPr lang="en-GB" sz="2400" dirty="0"/>
              <a:t> can be </a:t>
            </a:r>
            <a:r>
              <a:rPr lang="en-GB" sz="2400" b="1" dirty="0"/>
              <a:t>imported electronically</a:t>
            </a:r>
            <a:r>
              <a:rPr lang="en-GB" sz="2400" dirty="0"/>
              <a:t> from remote locations around the world.</a:t>
            </a:r>
          </a:p>
        </p:txBody>
      </p:sp>
      <p:pic>
        <p:nvPicPr>
          <p:cNvPr id="13314" name="Picture 2" descr="https://support.apple.com/library/content/dam/edam/applecare/images/en_US/mac_apps/iphoto/macos-catalina-ios13-macbook-air-iphone-11-pro-photos-transfer-from-phone-h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72" y="3429000"/>
            <a:ext cx="4434128" cy="2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Files can be </a:t>
            </a:r>
            <a:r>
              <a:rPr lang="en-GB" sz="2400" b="1" dirty="0"/>
              <a:t>sent electronically </a:t>
            </a:r>
            <a:r>
              <a:rPr lang="en-GB" sz="2400" dirty="0"/>
              <a:t>using email to the editor or client for approval.</a:t>
            </a:r>
          </a:p>
        </p:txBody>
      </p:sp>
      <p:pic>
        <p:nvPicPr>
          <p:cNvPr id="14338" name="Picture 2" descr="Stor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4005064"/>
            <a:ext cx="5052197" cy="28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Communication</a:t>
            </a:r>
            <a:r>
              <a:rPr lang="en-GB" sz="2400" dirty="0"/>
              <a:t> between the graphic designer, client and print company is easily done </a:t>
            </a:r>
            <a:r>
              <a:rPr lang="en-GB" sz="2400" b="1" dirty="0"/>
              <a:t>via email</a:t>
            </a:r>
            <a:r>
              <a:rPr lang="en-GB" sz="2400" dirty="0"/>
              <a:t>. </a:t>
            </a:r>
          </a:p>
        </p:txBody>
      </p:sp>
      <p:pic>
        <p:nvPicPr>
          <p:cNvPr id="15362" name="Picture 2" descr="It’s more than a Websit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93" y="3452986"/>
            <a:ext cx="4361141" cy="31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Websites</a:t>
            </a:r>
            <a:r>
              <a:rPr lang="en-GB" sz="2400" dirty="0"/>
              <a:t> can be </a:t>
            </a:r>
            <a:r>
              <a:rPr lang="en-GB" sz="2400" b="1" dirty="0"/>
              <a:t>viewed globally</a:t>
            </a:r>
            <a:r>
              <a:rPr lang="en-GB" sz="2400" dirty="0"/>
              <a:t>, developed in one country and posted in another.</a:t>
            </a:r>
          </a:p>
        </p:txBody>
      </p:sp>
      <p:pic>
        <p:nvPicPr>
          <p:cNvPr id="16386" name="Picture 2" descr="Website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3501009"/>
            <a:ext cx="50354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Websites</a:t>
            </a:r>
            <a:r>
              <a:rPr lang="en-GB" sz="2400" dirty="0" smtClean="0"/>
              <a:t> can easily be </a:t>
            </a:r>
            <a:r>
              <a:rPr lang="en-GB" sz="2400" dirty="0"/>
              <a:t>made available in a </a:t>
            </a:r>
            <a:r>
              <a:rPr lang="en-GB" sz="2400" b="1" dirty="0"/>
              <a:t>variety of different languages.</a:t>
            </a:r>
          </a:p>
        </p:txBody>
      </p:sp>
      <p:pic>
        <p:nvPicPr>
          <p:cNvPr id="17410" name="Picture 2" descr="https://www.andiamo.co.uk/wp-content/uploads/2016/08/website_language_image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3502387"/>
            <a:ext cx="5042589" cy="33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Overview of the benefits of desktop publishing in practise and industry. 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State a number of benefits of </a:t>
            </a:r>
            <a:r>
              <a:rPr lang="en-GB" sz="2400" dirty="0" smtClean="0">
                <a:solidFill>
                  <a:srgbClr val="FFFFFF"/>
                </a:solidFill>
              </a:rPr>
              <a:t>desktop publishing</a:t>
            </a:r>
            <a:r>
              <a:rPr lang="en-GB" sz="2400" dirty="0" smtClean="0">
                <a:solidFill>
                  <a:srgbClr val="FFFFFF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Explain and justify your choices in any DTP document. 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7563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DTP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Using DTP allows companies to </a:t>
            </a:r>
            <a:r>
              <a:rPr lang="en-GB" sz="2400" b="1" dirty="0"/>
              <a:t>improve page layout </a:t>
            </a:r>
            <a:r>
              <a:rPr lang="en-GB" sz="2400" dirty="0"/>
              <a:t>and create an </a:t>
            </a:r>
            <a:r>
              <a:rPr lang="en-GB" sz="2400" b="1" dirty="0"/>
              <a:t>effective design </a:t>
            </a:r>
            <a:r>
              <a:rPr lang="en-GB" sz="2400" dirty="0"/>
              <a:t>by balancing the </a:t>
            </a:r>
            <a:r>
              <a:rPr lang="en-GB" sz="2400" b="1" dirty="0"/>
              <a:t>contrast</a:t>
            </a:r>
            <a:r>
              <a:rPr lang="en-GB" sz="2400" dirty="0"/>
              <a:t>, </a:t>
            </a:r>
            <a:r>
              <a:rPr lang="en-GB" sz="2400" b="1" dirty="0"/>
              <a:t>space</a:t>
            </a:r>
            <a:r>
              <a:rPr lang="en-GB" sz="2400" dirty="0"/>
              <a:t> and </a:t>
            </a:r>
            <a:r>
              <a:rPr lang="en-GB" sz="2400" b="1" dirty="0"/>
              <a:t>colours</a:t>
            </a:r>
            <a:r>
              <a:rPr lang="en-GB" sz="2400" dirty="0"/>
              <a:t> to grab the </a:t>
            </a:r>
            <a:r>
              <a:rPr lang="en-GB" sz="2400" b="1" dirty="0"/>
              <a:t>attention</a:t>
            </a:r>
            <a:r>
              <a:rPr lang="en-GB" sz="2400" dirty="0"/>
              <a:t> of consumers.</a:t>
            </a:r>
          </a:p>
        </p:txBody>
      </p:sp>
      <p:pic>
        <p:nvPicPr>
          <p:cNvPr id="2050" name="Picture 2" descr="Swift Publisher Desktop Publishing And Page Layout Software For 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51" y="3068960"/>
            <a:ext cx="4804369" cy="28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An enhanced appearance with an </a:t>
            </a:r>
            <a:r>
              <a:rPr lang="en-GB" sz="2400" b="1" dirty="0"/>
              <a:t>attractive page layout </a:t>
            </a:r>
            <a:r>
              <a:rPr lang="en-GB" sz="2400" dirty="0"/>
              <a:t>will encourage consumers to buy a product increasing sales revenue.</a:t>
            </a:r>
          </a:p>
        </p:txBody>
      </p:sp>
      <p:pic>
        <p:nvPicPr>
          <p:cNvPr id="3074" name="Picture 2" descr="iStudio Publisher - page layout software for desktop publishing on 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17" y="4077072"/>
            <a:ext cx="4101038" cy="24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DTP can allow a document to be </a:t>
            </a:r>
            <a:r>
              <a:rPr lang="en-GB" sz="2400" b="1" dirty="0"/>
              <a:t>customised</a:t>
            </a:r>
            <a:r>
              <a:rPr lang="en-GB" sz="2400" dirty="0"/>
              <a:t> to target a particular consumer.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90" t="23422" r="52214" b="37203"/>
          <a:stretch/>
        </p:blipFill>
        <p:spPr>
          <a:xfrm>
            <a:off x="4101410" y="3496274"/>
            <a:ext cx="5042589" cy="33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Templates</a:t>
            </a:r>
            <a:r>
              <a:rPr lang="en-GB" sz="2400" dirty="0"/>
              <a:t> with common features can be produced to reduce the time and cost required to produce page layouts.</a:t>
            </a:r>
          </a:p>
        </p:txBody>
      </p:sp>
      <p:pic>
        <p:nvPicPr>
          <p:cNvPr id="6" name="Picture 2" descr="Brochure template layout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0" y="3515003"/>
            <a:ext cx="5042589" cy="33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Layouts can be constructed accurately using </a:t>
            </a:r>
            <a:r>
              <a:rPr lang="en-GB" sz="2400" b="1" dirty="0"/>
              <a:t>grid</a:t>
            </a:r>
            <a:r>
              <a:rPr lang="en-GB" sz="2400" dirty="0"/>
              <a:t>, </a:t>
            </a:r>
            <a:r>
              <a:rPr lang="en-GB" sz="2400" b="1" dirty="0"/>
              <a:t>guidelines</a:t>
            </a:r>
            <a:r>
              <a:rPr lang="en-GB" sz="2400" dirty="0"/>
              <a:t>, </a:t>
            </a:r>
            <a:r>
              <a:rPr lang="en-GB" sz="2400" b="1" dirty="0"/>
              <a:t>snap</a:t>
            </a:r>
            <a:r>
              <a:rPr lang="en-GB" sz="2400" dirty="0"/>
              <a:t>, </a:t>
            </a:r>
            <a:r>
              <a:rPr lang="en-GB" sz="2400" b="1" dirty="0"/>
              <a:t>align</a:t>
            </a:r>
            <a:r>
              <a:rPr lang="en-GB" sz="2400" dirty="0"/>
              <a:t>, </a:t>
            </a:r>
            <a:r>
              <a:rPr lang="en-GB" sz="2400" b="1" dirty="0"/>
              <a:t>scale</a:t>
            </a:r>
            <a:r>
              <a:rPr lang="en-GB" sz="2400" dirty="0"/>
              <a:t>, </a:t>
            </a:r>
            <a:r>
              <a:rPr lang="en-GB" sz="2400" b="1" dirty="0"/>
              <a:t>rotate</a:t>
            </a:r>
            <a:r>
              <a:rPr lang="en-GB" sz="2400" dirty="0"/>
              <a:t> and </a:t>
            </a:r>
            <a:r>
              <a:rPr lang="en-GB" sz="2400" b="1" dirty="0"/>
              <a:t>crop</a:t>
            </a:r>
            <a:r>
              <a:rPr lang="en-GB" sz="2400" dirty="0"/>
              <a:t> functions.</a:t>
            </a:r>
          </a:p>
        </p:txBody>
      </p:sp>
      <p:pic>
        <p:nvPicPr>
          <p:cNvPr id="5122" name="Picture 2" descr="https://quod.lib.umich.edu/j/jep/images/3336451.0008.107-00000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36" y="3263402"/>
            <a:ext cx="4572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Modifications</a:t>
            </a:r>
            <a:r>
              <a:rPr lang="en-GB" sz="2400" dirty="0"/>
              <a:t> can be made quickly and easily using DTP </a:t>
            </a:r>
            <a:r>
              <a:rPr lang="en-GB" sz="2400" b="1" dirty="0"/>
              <a:t>editing tools</a:t>
            </a:r>
            <a:r>
              <a:rPr lang="en-GB" sz="2400" dirty="0"/>
              <a:t>.</a:t>
            </a:r>
          </a:p>
        </p:txBody>
      </p:sp>
      <p:pic>
        <p:nvPicPr>
          <p:cNvPr id="7170" name="Picture 2" descr="https://quod.lib.umich.edu/j/jep/images/3336451.0008.107-000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78" y="3140968"/>
            <a:ext cx="4572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Dtp</a:t>
            </a:r>
            <a:r>
              <a:rPr lang="en-GB" dirty="0" smtClean="0">
                <a:solidFill>
                  <a:srgbClr val="FFFFFF"/>
                </a:solidFill>
              </a:rPr>
              <a:t> 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Images can be edited and manipulated easily: </a:t>
            </a:r>
            <a:r>
              <a:rPr lang="en-GB" sz="2400" b="1" dirty="0"/>
              <a:t>colour</a:t>
            </a:r>
            <a:r>
              <a:rPr lang="en-GB" sz="2400" dirty="0"/>
              <a:t>, </a:t>
            </a:r>
            <a:r>
              <a:rPr lang="en-GB" sz="2400" b="1" dirty="0"/>
              <a:t>size</a:t>
            </a:r>
            <a:r>
              <a:rPr lang="en-GB" sz="2400" dirty="0"/>
              <a:t>, </a:t>
            </a:r>
            <a:r>
              <a:rPr lang="en-GB" sz="2400" b="1" dirty="0"/>
              <a:t>cropping</a:t>
            </a:r>
            <a:r>
              <a:rPr lang="en-GB" sz="2400" dirty="0"/>
              <a:t> and </a:t>
            </a:r>
            <a:r>
              <a:rPr lang="en-GB" sz="2400" b="1" dirty="0"/>
              <a:t>shaping</a:t>
            </a:r>
            <a:r>
              <a:rPr lang="en-GB" sz="2400" dirty="0"/>
              <a:t> can all be edited creatively.</a:t>
            </a:r>
          </a:p>
        </p:txBody>
      </p:sp>
      <p:pic>
        <p:nvPicPr>
          <p:cNvPr id="8194" name="Picture 2" descr="Desktop publishing program 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80" y="2333053"/>
            <a:ext cx="7048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218</TotalTime>
  <Words>351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 3</vt:lpstr>
      <vt:lpstr>Integral</vt:lpstr>
      <vt:lpstr>Advanced higher Graphic communication</vt:lpstr>
      <vt:lpstr>Learning intentions &amp; success criteria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  <vt:lpstr>Dtp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24</cp:revision>
  <dcterms:created xsi:type="dcterms:W3CDTF">2020-05-18T09:31:07Z</dcterms:created>
  <dcterms:modified xsi:type="dcterms:W3CDTF">2020-09-08T08:06:24Z</dcterms:modified>
</cp:coreProperties>
</file>